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1566" y="7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451381"/>
            <a:ext cx="7884414" cy="4066540"/>
          </a:xfrm>
        </p:spPr>
        <p:txBody>
          <a:bodyPr vert="horz" lIns="91440" tIns="45720" rIns="91440" bIns="45720" rtlCol="0" anchor="b">
            <a:normAutofit/>
          </a:bodyPr>
          <a:lstStyle/>
          <a:p>
            <a:pPr algn="l" defTabSz="914400">
              <a:lnSpc>
                <a:spcPct val="90000"/>
              </a:lnSpc>
            </a:pPr>
            <a:r>
              <a:rPr lang="en-US" sz="5700" kern="1200" dirty="0" err="1">
                <a:solidFill>
                  <a:schemeClr val="tx1"/>
                </a:solidFill>
                <a:latin typeface="+mj-lt"/>
                <a:ea typeface="+mj-ea"/>
                <a:cs typeface="+mj-cs"/>
              </a:rPr>
              <a:t>Inteligencia</a:t>
            </a:r>
            <a:r>
              <a:rPr lang="en-US" sz="5700" kern="1200" dirty="0">
                <a:solidFill>
                  <a:schemeClr val="tx1"/>
                </a:solidFill>
                <a:latin typeface="+mj-lt"/>
                <a:ea typeface="+mj-ea"/>
                <a:cs typeface="+mj-cs"/>
              </a:rPr>
              <a:t> Artificial </a:t>
            </a:r>
            <a:r>
              <a:rPr lang="en-US" sz="5700" kern="1200" dirty="0" err="1">
                <a:solidFill>
                  <a:schemeClr val="tx1"/>
                </a:solidFill>
                <a:latin typeface="+mj-lt"/>
                <a:ea typeface="+mj-ea"/>
                <a:cs typeface="+mj-cs"/>
              </a:rPr>
              <a:t>Aplicada</a:t>
            </a:r>
            <a:r>
              <a:rPr lang="en-US" sz="5700" kern="1200" dirty="0">
                <a:solidFill>
                  <a:schemeClr val="tx1"/>
                </a:solidFill>
                <a:latin typeface="+mj-lt"/>
                <a:ea typeface="+mj-ea"/>
                <a:cs typeface="+mj-cs"/>
              </a:rPr>
              <a:t> a la </a:t>
            </a:r>
            <a:r>
              <a:rPr lang="en-US" sz="5700" kern="1200" dirty="0" err="1">
                <a:solidFill>
                  <a:schemeClr val="tx1"/>
                </a:solidFill>
                <a:latin typeface="+mj-lt"/>
                <a:ea typeface="+mj-ea"/>
                <a:cs typeface="+mj-cs"/>
              </a:rPr>
              <a:t>Docencia</a:t>
            </a:r>
            <a:endParaRPr lang="en-US" sz="5700" kern="1200" dirty="0">
              <a:solidFill>
                <a:schemeClr val="tx1"/>
              </a:solidFill>
              <a:latin typeface="+mj-lt"/>
              <a:ea typeface="+mj-ea"/>
              <a:cs typeface="+mj-cs"/>
            </a:endParaRPr>
          </a:p>
        </p:txBody>
      </p:sp>
      <p:sp>
        <p:nvSpPr>
          <p:cNvPr id="3" name="Content Placeholder 2"/>
          <p:cNvSpPr>
            <a:spLocks noGrp="1"/>
          </p:cNvSpPr>
          <p:nvPr>
            <p:ph idx="1"/>
          </p:nvPr>
        </p:nvSpPr>
        <p:spPr>
          <a:xfrm>
            <a:off x="628649" y="4983276"/>
            <a:ext cx="7884414" cy="1126680"/>
          </a:xfrm>
        </p:spPr>
        <p:txBody>
          <a:bodyPr vert="horz" lIns="91440" tIns="45720" rIns="91440" bIns="45720" rtlCol="0">
            <a:normAutofit/>
          </a:bodyPr>
          <a:lstStyle/>
          <a:p>
            <a:pPr marL="0" indent="0" defTabSz="914400">
              <a:lnSpc>
                <a:spcPct val="90000"/>
              </a:lnSpc>
              <a:spcBef>
                <a:spcPts val="1000"/>
              </a:spcBef>
              <a:buNone/>
              <a:defRPr sz="1800"/>
            </a:pPr>
            <a:r>
              <a:rPr lang="en-US" sz="2400" b="1" kern="1200">
                <a:solidFill>
                  <a:schemeClr val="tx1"/>
                </a:solidFill>
                <a:latin typeface="+mn-lt"/>
                <a:ea typeface="+mn-ea"/>
                <a:cs typeface="+mn-cs"/>
              </a:rPr>
              <a:t>¿Qué es, cómo funciona y cómo integrarla en la práctica educativa?</a:t>
            </a:r>
          </a:p>
        </p:txBody>
      </p:sp>
      <p:sp>
        <p:nvSpPr>
          <p:cNvPr id="17"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8650" y="4718595"/>
            <a:ext cx="4057650" cy="18288"/>
          </a:xfrm>
          <a:custGeom>
            <a:avLst/>
            <a:gdLst>
              <a:gd name="connsiteX0" fmla="*/ 0 w 4057650"/>
              <a:gd name="connsiteY0" fmla="*/ 0 h 18288"/>
              <a:gd name="connsiteX1" fmla="*/ 757428 w 4057650"/>
              <a:gd name="connsiteY1" fmla="*/ 0 h 18288"/>
              <a:gd name="connsiteX2" fmla="*/ 1474279 w 4057650"/>
              <a:gd name="connsiteY2" fmla="*/ 0 h 18288"/>
              <a:gd name="connsiteX3" fmla="*/ 2191131 w 4057650"/>
              <a:gd name="connsiteY3" fmla="*/ 0 h 18288"/>
              <a:gd name="connsiteX4" fmla="*/ 2745676 w 4057650"/>
              <a:gd name="connsiteY4" fmla="*/ 0 h 18288"/>
              <a:gd name="connsiteX5" fmla="*/ 3340798 w 4057650"/>
              <a:gd name="connsiteY5" fmla="*/ 0 h 18288"/>
              <a:gd name="connsiteX6" fmla="*/ 4057650 w 4057650"/>
              <a:gd name="connsiteY6" fmla="*/ 0 h 18288"/>
              <a:gd name="connsiteX7" fmla="*/ 4057650 w 4057650"/>
              <a:gd name="connsiteY7" fmla="*/ 18288 h 18288"/>
              <a:gd name="connsiteX8" fmla="*/ 3381375 w 4057650"/>
              <a:gd name="connsiteY8" fmla="*/ 18288 h 18288"/>
              <a:gd name="connsiteX9" fmla="*/ 2826830 w 4057650"/>
              <a:gd name="connsiteY9" fmla="*/ 18288 h 18288"/>
              <a:gd name="connsiteX10" fmla="*/ 2272284 w 4057650"/>
              <a:gd name="connsiteY10" fmla="*/ 18288 h 18288"/>
              <a:gd name="connsiteX11" fmla="*/ 1555432 w 4057650"/>
              <a:gd name="connsiteY11" fmla="*/ 18288 h 18288"/>
              <a:gd name="connsiteX12" fmla="*/ 960310 w 4057650"/>
              <a:gd name="connsiteY12" fmla="*/ 18288 h 18288"/>
              <a:gd name="connsiteX13" fmla="*/ 0 w 4057650"/>
              <a:gd name="connsiteY13" fmla="*/ 18288 h 18288"/>
              <a:gd name="connsiteX14" fmla="*/ 0 w 405765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8288" fill="none" extrusionOk="0">
                <a:moveTo>
                  <a:pt x="0" y="0"/>
                </a:moveTo>
                <a:cubicBezTo>
                  <a:pt x="371182" y="3227"/>
                  <a:pt x="494372" y="9222"/>
                  <a:pt x="757428" y="0"/>
                </a:cubicBezTo>
                <a:cubicBezTo>
                  <a:pt x="1020484" y="-9222"/>
                  <a:pt x="1116719" y="-4357"/>
                  <a:pt x="1474279" y="0"/>
                </a:cubicBezTo>
                <a:cubicBezTo>
                  <a:pt x="1831839" y="4357"/>
                  <a:pt x="1920973" y="-11809"/>
                  <a:pt x="2191131" y="0"/>
                </a:cubicBezTo>
                <a:cubicBezTo>
                  <a:pt x="2461289" y="11809"/>
                  <a:pt x="2589480" y="-22604"/>
                  <a:pt x="2745676" y="0"/>
                </a:cubicBezTo>
                <a:cubicBezTo>
                  <a:pt x="2901872" y="22604"/>
                  <a:pt x="3136452" y="-12306"/>
                  <a:pt x="3340798" y="0"/>
                </a:cubicBezTo>
                <a:cubicBezTo>
                  <a:pt x="3545144" y="12306"/>
                  <a:pt x="3766934" y="-21556"/>
                  <a:pt x="4057650" y="0"/>
                </a:cubicBezTo>
                <a:cubicBezTo>
                  <a:pt x="4057150" y="8855"/>
                  <a:pt x="4057759" y="14521"/>
                  <a:pt x="4057650" y="18288"/>
                </a:cubicBezTo>
                <a:cubicBezTo>
                  <a:pt x="3743404" y="40125"/>
                  <a:pt x="3625516" y="-14923"/>
                  <a:pt x="3381375" y="18288"/>
                </a:cubicBezTo>
                <a:cubicBezTo>
                  <a:pt x="3137235" y="51499"/>
                  <a:pt x="2946571" y="1"/>
                  <a:pt x="2826830" y="18288"/>
                </a:cubicBezTo>
                <a:cubicBezTo>
                  <a:pt x="2707090" y="36575"/>
                  <a:pt x="2402756" y="1432"/>
                  <a:pt x="2272284" y="18288"/>
                </a:cubicBezTo>
                <a:cubicBezTo>
                  <a:pt x="2141812" y="35144"/>
                  <a:pt x="1895935" y="18199"/>
                  <a:pt x="1555432" y="18288"/>
                </a:cubicBezTo>
                <a:cubicBezTo>
                  <a:pt x="1214929" y="18377"/>
                  <a:pt x="1103072" y="14503"/>
                  <a:pt x="960310" y="18288"/>
                </a:cubicBezTo>
                <a:cubicBezTo>
                  <a:pt x="817548" y="22073"/>
                  <a:pt x="402272" y="-29359"/>
                  <a:pt x="0" y="18288"/>
                </a:cubicBezTo>
                <a:cubicBezTo>
                  <a:pt x="683" y="12014"/>
                  <a:pt x="724" y="5908"/>
                  <a:pt x="0" y="0"/>
                </a:cubicBezTo>
                <a:close/>
              </a:path>
              <a:path w="4057650" h="18288" stroke="0" extrusionOk="0">
                <a:moveTo>
                  <a:pt x="0" y="0"/>
                </a:moveTo>
                <a:cubicBezTo>
                  <a:pt x="248348" y="13145"/>
                  <a:pt x="486117" y="25042"/>
                  <a:pt x="635698" y="0"/>
                </a:cubicBezTo>
                <a:cubicBezTo>
                  <a:pt x="785279" y="-25042"/>
                  <a:pt x="917762" y="-5537"/>
                  <a:pt x="1190244" y="0"/>
                </a:cubicBezTo>
                <a:cubicBezTo>
                  <a:pt x="1462726" y="5537"/>
                  <a:pt x="1667120" y="-21232"/>
                  <a:pt x="1947672" y="0"/>
                </a:cubicBezTo>
                <a:cubicBezTo>
                  <a:pt x="2228224" y="21232"/>
                  <a:pt x="2280631" y="-21698"/>
                  <a:pt x="2583370" y="0"/>
                </a:cubicBezTo>
                <a:cubicBezTo>
                  <a:pt x="2886109" y="21698"/>
                  <a:pt x="3022941" y="19647"/>
                  <a:pt x="3219069" y="0"/>
                </a:cubicBezTo>
                <a:cubicBezTo>
                  <a:pt x="3415197" y="-19647"/>
                  <a:pt x="3747500" y="26991"/>
                  <a:pt x="4057650" y="0"/>
                </a:cubicBezTo>
                <a:cubicBezTo>
                  <a:pt x="4056752" y="7180"/>
                  <a:pt x="4057819" y="13790"/>
                  <a:pt x="4057650" y="18288"/>
                </a:cubicBezTo>
                <a:cubicBezTo>
                  <a:pt x="3865148" y="-3313"/>
                  <a:pt x="3702543" y="49468"/>
                  <a:pt x="3381375" y="18288"/>
                </a:cubicBezTo>
                <a:cubicBezTo>
                  <a:pt x="3060208" y="-12892"/>
                  <a:pt x="2956571" y="-8678"/>
                  <a:pt x="2826830" y="18288"/>
                </a:cubicBezTo>
                <a:cubicBezTo>
                  <a:pt x="2697089" y="45254"/>
                  <a:pt x="2411031" y="43154"/>
                  <a:pt x="2150555" y="18288"/>
                </a:cubicBezTo>
                <a:cubicBezTo>
                  <a:pt x="1890080" y="-6578"/>
                  <a:pt x="1741827" y="-615"/>
                  <a:pt x="1474280" y="18288"/>
                </a:cubicBezTo>
                <a:cubicBezTo>
                  <a:pt x="1206734" y="37191"/>
                  <a:pt x="998203" y="33335"/>
                  <a:pt x="838581" y="18288"/>
                </a:cubicBezTo>
                <a:cubicBezTo>
                  <a:pt x="678959" y="3241"/>
                  <a:pt x="187101" y="-13212"/>
                  <a:pt x="0" y="18288"/>
                </a:cubicBezTo>
                <a:cubicBezTo>
                  <a:pt x="571" y="10093"/>
                  <a:pt x="-125" y="840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8AAF125-FC9C-A963-CC3D-F40230BA279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7A67E4-FEA0-CC51-1CB3-D8254C0FEBBF}"/>
              </a:ext>
            </a:extLst>
          </p:cNvPr>
          <p:cNvSpPr>
            <a:spLocks noGrp="1"/>
          </p:cNvSpPr>
          <p:nvPr>
            <p:ph type="title"/>
          </p:nvPr>
        </p:nvSpPr>
        <p:spPr>
          <a:xfrm>
            <a:off x="630936" y="548640"/>
            <a:ext cx="2700645" cy="5431536"/>
          </a:xfrm>
        </p:spPr>
        <p:txBody>
          <a:bodyPr>
            <a:normAutofit/>
          </a:bodyPr>
          <a:lstStyle/>
          <a:p>
            <a:r>
              <a:rPr lang="es-CL" sz="4000" dirty="0"/>
              <a:t>¿Qué es la Inteligencia Artificial?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6E7870D-0720-59F9-1882-52FF7E4B0CEE}"/>
              </a:ext>
            </a:extLst>
          </p:cNvPr>
          <p:cNvSpPr>
            <a:spLocks noGrp="1"/>
          </p:cNvSpPr>
          <p:nvPr>
            <p:ph idx="1"/>
          </p:nvPr>
        </p:nvSpPr>
        <p:spPr>
          <a:xfrm>
            <a:off x="3844813" y="552091"/>
            <a:ext cx="4668251" cy="5431536"/>
          </a:xfrm>
        </p:spPr>
        <p:txBody>
          <a:bodyPr anchor="ctr">
            <a:normAutofit/>
          </a:bodyPr>
          <a:lstStyle/>
          <a:p>
            <a:endParaRPr lang="es-CL" sz="2800" dirty="0"/>
          </a:p>
          <a:p>
            <a:pPr marL="0" indent="0">
              <a:buNone/>
              <a:defRPr sz="1800"/>
            </a:pPr>
            <a:r>
              <a:rPr lang="es-CL" sz="2800" dirty="0"/>
              <a:t>La Inteligencia Artificial (IA) es una rama de la informática que busca desarrollar sistemas capaces de realizar tareas que normalmente requieren inteligencia humana, como el razonamiento, la toma de decisiones, la comprensión del lenguaje natural y el aprendizaje.</a:t>
            </a:r>
          </a:p>
        </p:txBody>
      </p:sp>
    </p:spTree>
    <p:extLst>
      <p:ext uri="{BB962C8B-B14F-4D97-AF65-F5344CB8AC3E}">
        <p14:creationId xmlns:p14="http://schemas.microsoft.com/office/powerpoint/2010/main" val="1145807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4000"/>
              <a:t>¿Qué es la Inteligencia Artificial?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718791" y="111453"/>
            <a:ext cx="5299187" cy="6305909"/>
          </a:xfrm>
        </p:spPr>
        <p:txBody>
          <a:bodyPr anchor="ctr">
            <a:normAutofit/>
          </a:bodyPr>
          <a:lstStyle/>
          <a:p>
            <a:endParaRPr lang="es-CL" sz="2800" dirty="0"/>
          </a:p>
          <a:p>
            <a:pPr marL="0" indent="0">
              <a:buNone/>
              <a:defRPr sz="1800"/>
            </a:pPr>
            <a:r>
              <a:rPr lang="es-CL" sz="2800" dirty="0"/>
              <a:t>En el ámbito pedagógico, la IA permite personalizar el aprendizaje, automatizar procesos administrativos y mejorar la calidad de la enseñanza.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4700" dirty="0"/>
              <a:t>¿Cómo funciona la IA?</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0"/>
            <a:ext cx="5299187" cy="6857999"/>
          </a:xfrm>
        </p:spPr>
        <p:txBody>
          <a:bodyPr anchor="ctr">
            <a:normAutofit/>
          </a:bodyPr>
          <a:lstStyle/>
          <a:p>
            <a:pPr marL="457200" indent="-457200">
              <a:buFont typeface="+mj-lt"/>
              <a:buAutoNum type="arabicPeriod"/>
            </a:pPr>
            <a:endParaRPr lang="es-CL" sz="2400" dirty="0"/>
          </a:p>
          <a:p>
            <a:pPr marL="457200" indent="-457200">
              <a:buFont typeface="+mj-lt"/>
              <a:buAutoNum type="arabicPeriod"/>
              <a:defRPr sz="1800"/>
            </a:pPr>
            <a:r>
              <a:rPr lang="es-CL" sz="2400" dirty="0"/>
              <a:t>La IA opera a través de algoritmos que procesan grandes volúmenes de datos para:</a:t>
            </a:r>
          </a:p>
          <a:p>
            <a:pPr marL="457200" indent="-457200">
              <a:buFont typeface="+mj-lt"/>
              <a:buAutoNum type="arabicPeriod"/>
              <a:defRPr sz="1800"/>
            </a:pPr>
            <a:r>
              <a:rPr lang="es-CL" sz="2400" dirty="0"/>
              <a:t>- Aprender patrones (Machine Learning)</a:t>
            </a:r>
          </a:p>
          <a:p>
            <a:pPr marL="457200" indent="-457200">
              <a:buFont typeface="+mj-lt"/>
              <a:buAutoNum type="arabicPeriod"/>
              <a:defRPr sz="1800"/>
            </a:pPr>
            <a:r>
              <a:rPr lang="es-CL" sz="2400" dirty="0"/>
              <a:t>- Simular razonamientos (Redes neuronales)</a:t>
            </a:r>
          </a:p>
          <a:p>
            <a:pPr marL="457200" indent="-457200">
              <a:buFont typeface="+mj-lt"/>
              <a:buAutoNum type="arabicPeriod"/>
              <a:defRPr sz="1800"/>
            </a:pPr>
            <a:r>
              <a:rPr lang="es-CL" sz="2400" dirty="0"/>
              <a:t>- Tomar decisiones basadas en datos (Sistemas expertos)</a:t>
            </a:r>
          </a:p>
          <a:p>
            <a:pPr marL="457200" indent="-457200">
              <a:buFont typeface="+mj-lt"/>
              <a:buAutoNum type="arabicPeriod"/>
              <a:defRPr sz="1800"/>
            </a:pPr>
            <a:r>
              <a:rPr lang="es-CL" sz="2400" dirty="0"/>
              <a:t>- Interactuar con lenguaje humano (Procesamiento de Lenguaje Natural)</a:t>
            </a:r>
          </a:p>
          <a:p>
            <a:pPr marL="457200" indent="-457200">
              <a:buFont typeface="+mj-lt"/>
              <a:buAutoNum type="arabicPeriod"/>
              <a:defRPr sz="1800"/>
            </a:pPr>
            <a:r>
              <a:rPr lang="es-CL" sz="2400" dirty="0"/>
              <a:t>Estos sistemas requieren entrenamiento con datos previos y se ajustan continuamente a partir de nuevos aprendizajes.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4700"/>
              <a:t>Tipos de IA útiles en educación</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0"/>
            <a:ext cx="5299187" cy="6858000"/>
          </a:xfrm>
        </p:spPr>
        <p:txBody>
          <a:bodyPr anchor="ctr">
            <a:normAutofit lnSpcReduction="10000"/>
          </a:bodyPr>
          <a:lstStyle/>
          <a:p>
            <a:endParaRPr lang="es-CL" sz="2800" dirty="0"/>
          </a:p>
          <a:p>
            <a:pPr>
              <a:defRPr sz="1800"/>
            </a:pPr>
            <a:r>
              <a:rPr lang="es-CL" sz="2800" dirty="0"/>
              <a:t>1. IA generativa: Crea contenido textual, visual o auditivo (ej. </a:t>
            </a:r>
            <a:r>
              <a:rPr lang="es-CL" sz="2800" dirty="0" err="1"/>
              <a:t>ChatGPT</a:t>
            </a:r>
            <a:r>
              <a:rPr lang="es-CL" sz="2800" dirty="0"/>
              <a:t>, DALL·E)</a:t>
            </a:r>
          </a:p>
          <a:p>
            <a:pPr>
              <a:defRPr sz="1800"/>
            </a:pPr>
            <a:r>
              <a:rPr lang="es-CL" sz="2800" dirty="0"/>
              <a:t>2. IA adaptativa: Se ajusta al nivel de aprendizaje del estudiante (ej. plataformas de tutoría)</a:t>
            </a:r>
          </a:p>
          <a:p>
            <a:pPr>
              <a:defRPr sz="1800"/>
            </a:pPr>
            <a:r>
              <a:rPr lang="es-CL" sz="2800" dirty="0"/>
              <a:t>3. IA analítica: Procesa grandes volúmenes de datos para identificar patrones de aprendizaje (ej. Learning </a:t>
            </a:r>
            <a:r>
              <a:rPr lang="es-CL" sz="2800" dirty="0" err="1"/>
              <a:t>Analytics</a:t>
            </a:r>
            <a:r>
              <a:rPr lang="es-CL" sz="2800" dirty="0"/>
              <a:t>)</a:t>
            </a:r>
          </a:p>
          <a:p>
            <a:pPr>
              <a:defRPr sz="1800"/>
            </a:pPr>
            <a:r>
              <a:rPr lang="es-CL" sz="2800" dirty="0"/>
              <a:t>4. IA conversacional: Interactúa mediante lenguaje natural (ej. asistentes virtuales)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3300"/>
              <a:t>Herramientas de IA recomendadas para la docencia</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08775" y="0"/>
            <a:ext cx="5535226" cy="6858000"/>
          </a:xfrm>
        </p:spPr>
        <p:txBody>
          <a:bodyPr anchor="ctr">
            <a:normAutofit/>
          </a:bodyPr>
          <a:lstStyle/>
          <a:p>
            <a:pPr>
              <a:defRPr sz="1800"/>
            </a:pPr>
            <a:r>
              <a:rPr lang="es-CL" sz="2800" dirty="0"/>
              <a:t>1. </a:t>
            </a:r>
            <a:r>
              <a:rPr lang="es-CL" sz="2800" dirty="0" err="1"/>
              <a:t>ChatGPT</a:t>
            </a:r>
            <a:r>
              <a:rPr lang="es-CL" sz="2800" dirty="0"/>
              <a:t>: Generación de ideas, guías, rúbricas, explicaciones adaptadas</a:t>
            </a:r>
          </a:p>
          <a:p>
            <a:pPr>
              <a:defRPr sz="1800"/>
            </a:pPr>
            <a:r>
              <a:rPr lang="es-CL" sz="2800" dirty="0"/>
              <a:t>2. </a:t>
            </a:r>
            <a:r>
              <a:rPr lang="es-CL" sz="2800" dirty="0" err="1"/>
              <a:t>Canva</a:t>
            </a:r>
            <a:r>
              <a:rPr lang="es-CL" sz="2800" dirty="0"/>
              <a:t> con IA: Diseños rápidos de recursos gráficos y presentaciones</a:t>
            </a:r>
          </a:p>
          <a:p>
            <a:pPr>
              <a:defRPr sz="1800"/>
            </a:pPr>
            <a:r>
              <a:rPr lang="es-CL" sz="2800" dirty="0"/>
              <a:t>3. </a:t>
            </a:r>
            <a:r>
              <a:rPr lang="es-CL" sz="2800" dirty="0" err="1"/>
              <a:t>Kahoot</a:t>
            </a:r>
            <a:r>
              <a:rPr lang="es-CL" sz="2800" dirty="0"/>
              <a:t> / </a:t>
            </a:r>
            <a:r>
              <a:rPr lang="es-CL" sz="2800" dirty="0" err="1"/>
              <a:t>Quizizz</a:t>
            </a:r>
            <a:r>
              <a:rPr lang="es-CL" sz="2800" dirty="0"/>
              <a:t> (con IA): Creación automática de evaluaciones</a:t>
            </a:r>
          </a:p>
          <a:p>
            <a:pPr>
              <a:defRPr sz="1800"/>
            </a:pPr>
            <a:r>
              <a:rPr lang="es-CL" sz="2800" dirty="0"/>
              <a:t>4. </a:t>
            </a:r>
            <a:r>
              <a:rPr lang="es-CL" sz="2800" dirty="0" err="1"/>
              <a:t>Edpuzzle</a:t>
            </a:r>
            <a:r>
              <a:rPr lang="es-CL" sz="2800" dirty="0"/>
              <a:t>: Evaluación formativa con video y análisis de respuestas</a:t>
            </a:r>
          </a:p>
          <a:p>
            <a:pPr>
              <a:defRPr sz="1800"/>
            </a:pPr>
            <a:r>
              <a:rPr lang="es-CL" sz="2800" dirty="0"/>
              <a:t>5. MagicSchool.ai o Eduaide.ai: Plataformas centradas en planificación docente con 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2900"/>
              <a:t>Consideraciones éticas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581339" y="0"/>
            <a:ext cx="5562661" cy="6858000"/>
          </a:xfrm>
        </p:spPr>
        <p:txBody>
          <a:bodyPr anchor="ctr">
            <a:normAutofit/>
          </a:bodyPr>
          <a:lstStyle/>
          <a:p>
            <a:pPr>
              <a:defRPr sz="1800"/>
            </a:pPr>
            <a:r>
              <a:rPr lang="es-CL" sz="2800" dirty="0"/>
              <a:t>- Protección de datos y privacidad estudiantil</a:t>
            </a:r>
          </a:p>
          <a:p>
            <a:pPr>
              <a:defRPr sz="1800"/>
            </a:pPr>
            <a:r>
              <a:rPr lang="es-CL" sz="2800" dirty="0"/>
              <a:t>- Uso crítico y supervisado de los contenidos generados</a:t>
            </a:r>
          </a:p>
          <a:p>
            <a:pPr>
              <a:defRPr sz="1800"/>
            </a:pPr>
            <a:r>
              <a:rPr lang="es-CL" sz="2800" dirty="0"/>
              <a:t>- No reemplazar la figura docente, sino potenciarla.</a:t>
            </a:r>
          </a:p>
          <a:p>
            <a:pPr>
              <a:defRPr sz="1800"/>
            </a:pPr>
            <a:r>
              <a:rPr lang="es-CL" sz="2800" dirty="0"/>
              <a:t>El rol del docente sigue siendo insustituible: la IA debe ser una herramienta complementaria.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4700"/>
              <a:t>Reflexión final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552091"/>
            <a:ext cx="5299187" cy="5431536"/>
          </a:xfrm>
        </p:spPr>
        <p:txBody>
          <a:bodyPr anchor="ctr">
            <a:normAutofit/>
          </a:bodyPr>
          <a:lstStyle/>
          <a:p>
            <a:pPr>
              <a:defRPr sz="1800"/>
            </a:pPr>
            <a:r>
              <a:rPr lang="es-CL" sz="2800" dirty="0"/>
              <a:t>¿Qué prácticas docentes podrían beneficiarse del uso de IA?</a:t>
            </a:r>
          </a:p>
          <a:p>
            <a:pPr>
              <a:defRPr sz="1800"/>
            </a:pPr>
            <a:r>
              <a:rPr lang="es-CL" sz="2800" dirty="0"/>
              <a:t>¿Cómo asegurar un uso responsable, ético y pedagógicamente efectivo?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s-CL" sz="4700"/>
              <a:t>Cierre</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552091"/>
            <a:ext cx="4668251" cy="5431536"/>
          </a:xfrm>
        </p:spPr>
        <p:txBody>
          <a:bodyPr anchor="ctr">
            <a:normAutofit/>
          </a:bodyPr>
          <a:lstStyle/>
          <a:p>
            <a:pPr>
              <a:defRPr sz="1800"/>
            </a:pPr>
            <a:r>
              <a:rPr lang="es-CL" sz="2400" dirty="0"/>
              <a:t>Gracias por su atención</a:t>
            </a:r>
          </a:p>
          <a:p>
            <a:pPr>
              <a:defRPr sz="1800"/>
            </a:pPr>
            <a:r>
              <a:rPr lang="es-CL" sz="2400" dirty="0"/>
              <a:t>Unidad de Desarrollo Docente y Curricular - Universidad de Los Lagos.</a:t>
            </a:r>
          </a:p>
        </p:txBody>
      </p:sp>
      <p:pic>
        <p:nvPicPr>
          <p:cNvPr id="5" name="Imagen 4" descr="Código QR&#10;&#10;El contenido generado por IA puede ser incorrecto.">
            <a:extLst>
              <a:ext uri="{FF2B5EF4-FFF2-40B4-BE49-F238E27FC236}">
                <a16:creationId xmlns:a16="http://schemas.microsoft.com/office/drawing/2014/main" id="{70975125-CC61-CCF3-6E7F-14A37020252C}"/>
              </a:ext>
            </a:extLst>
          </p:cNvPr>
          <p:cNvPicPr>
            <a:picLocks noChangeAspect="1"/>
          </p:cNvPicPr>
          <p:nvPr/>
        </p:nvPicPr>
        <p:blipFill>
          <a:blip r:embed="rId2"/>
          <a:stretch>
            <a:fillRect/>
          </a:stretch>
        </p:blipFill>
        <p:spPr>
          <a:xfrm>
            <a:off x="3844813" y="1188720"/>
            <a:ext cx="4480559" cy="448055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TotalTime>
  <Words>419</Words>
  <Application>Microsoft Office PowerPoint</Application>
  <PresentationFormat>Presentación en pantalla (4:3)</PresentationFormat>
  <Paragraphs>39</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Calibri</vt:lpstr>
      <vt:lpstr>Office Theme</vt:lpstr>
      <vt:lpstr>Inteligencia Artificial Aplicada a la Docencia</vt:lpstr>
      <vt:lpstr>¿Qué es la Inteligencia Artificial?</vt:lpstr>
      <vt:lpstr>¿Qué es la Inteligencia Artificial?</vt:lpstr>
      <vt:lpstr>¿Cómo funciona la IA?</vt:lpstr>
      <vt:lpstr>Tipos de IA útiles en educación</vt:lpstr>
      <vt:lpstr>Herramientas de IA recomendadas para la docencia</vt:lpstr>
      <vt:lpstr>Consideraciones éticas</vt:lpstr>
      <vt:lpstr>Reflexión final</vt:lpstr>
      <vt:lpstr>Cierre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Danny Franco</dc:creator>
  <cp:keywords/>
  <dc:description>generated using python-pptx</dc:description>
  <cp:lastModifiedBy>Danny Franco</cp:lastModifiedBy>
  <cp:revision>3</cp:revision>
  <dcterms:created xsi:type="dcterms:W3CDTF">2013-01-27T09:14:16Z</dcterms:created>
  <dcterms:modified xsi:type="dcterms:W3CDTF">2025-04-21T20:51:10Z</dcterms:modified>
  <cp:category/>
</cp:coreProperties>
</file>